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59" r:id="rId4"/>
    <p:sldId id="260" r:id="rId5"/>
    <p:sldId id="261" r:id="rId6"/>
    <p:sldId id="262" r:id="rId7"/>
    <p:sldId id="263" r:id="rId8"/>
    <p:sldId id="264" r:id="rId9"/>
    <p:sldId id="265" r:id="rId10"/>
    <p:sldId id="266" r:id="rId11"/>
    <p:sldId id="326" r:id="rId12"/>
    <p:sldId id="343" r:id="rId13"/>
    <p:sldId id="327" r:id="rId14"/>
    <p:sldId id="328" r:id="rId15"/>
    <p:sldId id="329" r:id="rId16"/>
    <p:sldId id="330" r:id="rId17"/>
    <p:sldId id="331" r:id="rId18"/>
    <p:sldId id="332" r:id="rId19"/>
    <p:sldId id="333" r:id="rId20"/>
    <p:sldId id="334" r:id="rId21"/>
    <p:sldId id="335" r:id="rId22"/>
    <p:sldId id="336" r:id="rId23"/>
    <p:sldId id="337" r:id="rId24"/>
    <p:sldId id="338" r:id="rId25"/>
    <p:sldId id="344" r:id="rId26"/>
    <p:sldId id="345" r:id="rId27"/>
    <p:sldId id="346" r:id="rId28"/>
    <p:sldId id="347" r:id="rId29"/>
    <p:sldId id="350" r:id="rId30"/>
    <p:sldId id="351" r:id="rId31"/>
    <p:sldId id="352" r:id="rId32"/>
    <p:sldId id="353" r:id="rId33"/>
    <p:sldId id="354" r:id="rId34"/>
    <p:sldId id="355" r:id="rId35"/>
    <p:sldId id="356" r:id="rId36"/>
    <p:sldId id="348" r:id="rId37"/>
    <p:sldId id="349" r:id="rId38"/>
    <p:sldId id="339" r:id="rId39"/>
    <p:sldId id="340" r:id="rId40"/>
    <p:sldId id="341" r:id="rId41"/>
    <p:sldId id="342" r:id="rId42"/>
    <p:sldId id="357" r:id="rId43"/>
    <p:sldId id="358" r:id="rId44"/>
    <p:sldId id="359" r:id="rId45"/>
    <p:sldId id="360" r:id="rId46"/>
    <p:sldId id="361" r:id="rId47"/>
    <p:sldId id="362" r:id="rId48"/>
    <p:sldId id="363" r:id="rId49"/>
    <p:sldId id="364" r:id="rId50"/>
    <p:sldId id="365" r:id="rId51"/>
    <p:sldId id="366" r:id="rId52"/>
    <p:sldId id="367" r:id="rId53"/>
    <p:sldId id="368" r:id="rId54"/>
    <p:sldId id="369" r:id="rId55"/>
    <p:sldId id="370" r:id="rId56"/>
    <p:sldId id="371" r:id="rId57"/>
    <p:sldId id="372" r:id="rId58"/>
    <p:sldId id="385" r:id="rId59"/>
    <p:sldId id="373" r:id="rId60"/>
    <p:sldId id="374" r:id="rId61"/>
    <p:sldId id="375" r:id="rId62"/>
    <p:sldId id="415" r:id="rId63"/>
    <p:sldId id="386" r:id="rId64"/>
    <p:sldId id="387" r:id="rId65"/>
    <p:sldId id="388" r:id="rId66"/>
    <p:sldId id="389" r:id="rId67"/>
    <p:sldId id="390" r:id="rId68"/>
    <p:sldId id="391" r:id="rId69"/>
    <p:sldId id="392" r:id="rId70"/>
    <p:sldId id="393" r:id="rId71"/>
    <p:sldId id="394" r:id="rId72"/>
    <p:sldId id="395" r:id="rId73"/>
    <p:sldId id="396" r:id="rId74"/>
    <p:sldId id="398" r:id="rId75"/>
    <p:sldId id="399" r:id="rId76"/>
    <p:sldId id="416" r:id="rId77"/>
    <p:sldId id="400" r:id="rId78"/>
    <p:sldId id="401" r:id="rId79"/>
    <p:sldId id="402" r:id="rId80"/>
    <p:sldId id="403" r:id="rId81"/>
    <p:sldId id="404" r:id="rId82"/>
    <p:sldId id="273" r:id="rId83"/>
    <p:sldId id="274" r:id="rId8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69" d="100"/>
          <a:sy n="69" d="100"/>
        </p:scale>
        <p:origin x="372"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E769968E-74AE-42F4-849E-121F2D8022C6}" type="datetimeFigureOut">
              <a:rPr lang="en-IN" smtClean="0"/>
              <a:t>24-11-2020</a:t>
            </a:fld>
            <a:endParaRPr lang="en-IN"/>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IN"/>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8131FA58-D0CB-4464-BC64-3ED5FA402530}" type="slidenum">
              <a:rPr lang="en-IN" smtClean="0"/>
              <a:t>‹#›</a:t>
            </a:fld>
            <a:endParaRPr lang="en-IN"/>
          </a:p>
        </p:txBody>
      </p:sp>
    </p:spTree>
    <p:extLst>
      <p:ext uri="{BB962C8B-B14F-4D97-AF65-F5344CB8AC3E}">
        <p14:creationId xmlns:p14="http://schemas.microsoft.com/office/powerpoint/2010/main" val="1929657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69968E-74AE-42F4-849E-121F2D8022C6}" type="datetimeFigureOut">
              <a:rPr lang="en-IN" smtClean="0"/>
              <a:t>24-11-2020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31FA58-D0CB-4464-BC64-3ED5FA402530}" type="slidenum">
              <a:rPr lang="en-IN" smtClean="0"/>
              <a:t>‹#›</a:t>
            </a:fld>
            <a:endParaRPr lang="en-IN"/>
          </a:p>
        </p:txBody>
      </p:sp>
    </p:spTree>
    <p:extLst>
      <p:ext uri="{BB962C8B-B14F-4D97-AF65-F5344CB8AC3E}">
        <p14:creationId xmlns:p14="http://schemas.microsoft.com/office/powerpoint/2010/main" val="3200428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E769968E-74AE-42F4-849E-121F2D8022C6}" type="datetimeFigureOut">
              <a:rPr lang="en-IN" smtClean="0"/>
              <a:t>24-11-2020</a:t>
            </a:fld>
            <a:endParaRPr lang="en-IN"/>
          </a:p>
        </p:txBody>
      </p:sp>
      <p:sp>
        <p:nvSpPr>
          <p:cNvPr id="5" name="Footer Placeholder 4"/>
          <p:cNvSpPr>
            <a:spLocks noGrp="1"/>
          </p:cNvSpPr>
          <p:nvPr>
            <p:ph type="ftr" sz="quarter" idx="11"/>
          </p:nvPr>
        </p:nvSpPr>
        <p:spPr>
          <a:xfrm>
            <a:off x="774923" y="5951811"/>
            <a:ext cx="7896279" cy="365125"/>
          </a:xfrm>
        </p:spPr>
        <p:txBody>
          <a:bodyPr/>
          <a:lstStyle/>
          <a:p>
            <a:endParaRPr lang="en-IN"/>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8131FA58-D0CB-4464-BC64-3ED5FA402530}" type="slidenum">
              <a:rPr lang="en-IN" smtClean="0"/>
              <a:t>‹#›</a:t>
            </a:fld>
            <a:endParaRPr lang="en-IN"/>
          </a:p>
        </p:txBody>
      </p:sp>
    </p:spTree>
    <p:extLst>
      <p:ext uri="{BB962C8B-B14F-4D97-AF65-F5344CB8AC3E}">
        <p14:creationId xmlns:p14="http://schemas.microsoft.com/office/powerpoint/2010/main" val="1233461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69968E-74AE-42F4-849E-121F2D8022C6}" type="datetimeFigureOut">
              <a:rPr lang="en-IN" smtClean="0"/>
              <a:t>24-11-2020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558300" y="5956137"/>
            <a:ext cx="1052508" cy="365125"/>
          </a:xfrm>
        </p:spPr>
        <p:txBody>
          <a:bodyPr/>
          <a:lstStyle/>
          <a:p>
            <a:fld id="{8131FA58-D0CB-4464-BC64-3ED5FA402530}" type="slidenum">
              <a:rPr lang="en-IN" smtClean="0"/>
              <a:t>‹#›</a:t>
            </a:fld>
            <a:endParaRPr lang="en-IN"/>
          </a:p>
        </p:txBody>
      </p:sp>
    </p:spTree>
    <p:extLst>
      <p:ext uri="{BB962C8B-B14F-4D97-AF65-F5344CB8AC3E}">
        <p14:creationId xmlns:p14="http://schemas.microsoft.com/office/powerpoint/2010/main" val="226954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E769968E-74AE-42F4-849E-121F2D8022C6}" type="datetimeFigureOut">
              <a:rPr lang="en-IN" smtClean="0"/>
              <a:t>24-11-2020</a:t>
            </a:fld>
            <a:endParaRPr lang="en-IN"/>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8131FA58-D0CB-4464-BC64-3ED5FA402530}" type="slidenum">
              <a:rPr lang="en-IN" smtClean="0"/>
              <a:t>‹#›</a:t>
            </a:fld>
            <a:endParaRPr lang="en-IN"/>
          </a:p>
        </p:txBody>
      </p:sp>
    </p:spTree>
    <p:extLst>
      <p:ext uri="{BB962C8B-B14F-4D97-AF65-F5344CB8AC3E}">
        <p14:creationId xmlns:p14="http://schemas.microsoft.com/office/powerpoint/2010/main" val="2028930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769968E-74AE-42F4-849E-121F2D8022C6}" type="datetimeFigureOut">
              <a:rPr lang="en-IN" smtClean="0"/>
              <a:t>24-11-2020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31FA58-D0CB-4464-BC64-3ED5FA402530}" type="slidenum">
              <a:rPr lang="en-IN" smtClean="0"/>
              <a:t>‹#›</a:t>
            </a:fld>
            <a:endParaRPr lang="en-IN"/>
          </a:p>
        </p:txBody>
      </p:sp>
    </p:spTree>
    <p:extLst>
      <p:ext uri="{BB962C8B-B14F-4D97-AF65-F5344CB8AC3E}">
        <p14:creationId xmlns:p14="http://schemas.microsoft.com/office/powerpoint/2010/main" val="1603337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69968E-74AE-42F4-849E-121F2D8022C6}" type="datetimeFigureOut">
              <a:rPr lang="en-IN" smtClean="0"/>
              <a:t>24-11-2020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131FA58-D0CB-4464-BC64-3ED5FA402530}" type="slidenum">
              <a:rPr lang="en-IN" smtClean="0"/>
              <a:t>‹#›</a:t>
            </a:fld>
            <a:endParaRPr lang="en-IN"/>
          </a:p>
        </p:txBody>
      </p:sp>
    </p:spTree>
    <p:extLst>
      <p:ext uri="{BB962C8B-B14F-4D97-AF65-F5344CB8AC3E}">
        <p14:creationId xmlns:p14="http://schemas.microsoft.com/office/powerpoint/2010/main" val="1744217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769968E-74AE-42F4-849E-121F2D8022C6}" type="datetimeFigureOut">
              <a:rPr lang="en-IN" smtClean="0"/>
              <a:t>24-11-2020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131FA58-D0CB-4464-BC64-3ED5FA402530}" type="slidenum">
              <a:rPr lang="en-IN" smtClean="0"/>
              <a:t>‹#›</a:t>
            </a:fld>
            <a:endParaRPr lang="en-IN"/>
          </a:p>
        </p:txBody>
      </p:sp>
    </p:spTree>
    <p:extLst>
      <p:ext uri="{BB962C8B-B14F-4D97-AF65-F5344CB8AC3E}">
        <p14:creationId xmlns:p14="http://schemas.microsoft.com/office/powerpoint/2010/main" val="602183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69968E-74AE-42F4-849E-121F2D8022C6}" type="datetimeFigureOut">
              <a:rPr lang="en-IN" smtClean="0"/>
              <a:t>24-11-2020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131FA58-D0CB-4464-BC64-3ED5FA402530}" type="slidenum">
              <a:rPr lang="en-IN" smtClean="0"/>
              <a:t>‹#›</a:t>
            </a:fld>
            <a:endParaRPr lang="en-IN"/>
          </a:p>
        </p:txBody>
      </p:sp>
    </p:spTree>
    <p:extLst>
      <p:ext uri="{BB962C8B-B14F-4D97-AF65-F5344CB8AC3E}">
        <p14:creationId xmlns:p14="http://schemas.microsoft.com/office/powerpoint/2010/main" val="33898594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E769968E-74AE-42F4-849E-121F2D8022C6}" type="datetimeFigureOut">
              <a:rPr lang="en-IN" smtClean="0"/>
              <a:t>24-11-2020</a:t>
            </a:fld>
            <a:endParaRPr lang="en-IN"/>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8131FA58-D0CB-4464-BC64-3ED5FA402530}" type="slidenum">
              <a:rPr lang="en-IN" smtClean="0"/>
              <a:t>‹#›</a:t>
            </a:fld>
            <a:endParaRPr lang="en-IN"/>
          </a:p>
        </p:txBody>
      </p:sp>
    </p:spTree>
    <p:extLst>
      <p:ext uri="{BB962C8B-B14F-4D97-AF65-F5344CB8AC3E}">
        <p14:creationId xmlns:p14="http://schemas.microsoft.com/office/powerpoint/2010/main" val="1263926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69968E-74AE-42F4-849E-121F2D8022C6}" type="datetimeFigureOut">
              <a:rPr lang="en-IN" smtClean="0"/>
              <a:t>24-11-2020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31FA58-D0CB-4464-BC64-3ED5FA402530}" type="slidenum">
              <a:rPr lang="en-IN" smtClean="0"/>
              <a:t>‹#›</a:t>
            </a:fld>
            <a:endParaRPr lang="en-IN"/>
          </a:p>
        </p:txBody>
      </p:sp>
    </p:spTree>
    <p:extLst>
      <p:ext uri="{BB962C8B-B14F-4D97-AF65-F5344CB8AC3E}">
        <p14:creationId xmlns:p14="http://schemas.microsoft.com/office/powerpoint/2010/main" val="3298552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latin typeface="Abadi" panose="020B0604020202020204" pitchFamily="34" charset="0"/>
              </a:defRPr>
            </a:lvl1pPr>
          </a:lstStyle>
          <a:p>
            <a:fld id="{E769968E-74AE-42F4-849E-121F2D8022C6}" type="datetimeFigureOut">
              <a:rPr lang="en-IN" smtClean="0"/>
              <a:pPr/>
              <a:t>24-11-2020</a:t>
            </a:fld>
            <a:endParaRPr lang="en-IN"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latin typeface="Abadi" panose="020B0604020202020204" pitchFamily="34" charset="0"/>
              </a:defRPr>
            </a:lvl1pPr>
          </a:lstStyle>
          <a:p>
            <a:endParaRPr lang="en-IN"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latin typeface="Abadi" panose="020B0604020202020204" pitchFamily="34" charset="0"/>
              </a:defRPr>
            </a:lvl1pPr>
          </a:lstStyle>
          <a:p>
            <a:fld id="{8131FA58-D0CB-4464-BC64-3ED5FA402530}" type="slidenum">
              <a:rPr lang="en-IN" smtClean="0"/>
              <a:pPr/>
              <a:t>‹#›</a:t>
            </a:fld>
            <a:endParaRPr lang="en-IN"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1333675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57200" rtl="0" eaLnBrk="1" latinLnBrk="0" hangingPunct="1">
        <a:spcBef>
          <a:spcPct val="0"/>
        </a:spcBef>
        <a:buNone/>
        <a:defRPr sz="2800" b="0" kern="1200" cap="all">
          <a:solidFill>
            <a:schemeClr val="bg1"/>
          </a:solidFill>
          <a:latin typeface="Abadi" panose="020B0604020202020204" pitchFamily="34"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badi" panose="020B0604020202020204" pitchFamily="34"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badi" panose="020B0604020202020204" pitchFamily="34" charset="0"/>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badi" panose="020B0604020202020204" pitchFamily="34" charset="0"/>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badi" panose="020B0604020202020204" pitchFamily="34" charset="0"/>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badi" panose="020B0604020202020204" pitchFamily="34" charset="0"/>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stattrek.com/Help/Glossary.aspx?Target=Quartile" TargetMode="External"/><Relationship Id="rId2" Type="http://schemas.openxmlformats.org/officeDocument/2006/relationships/hyperlink" Target="https://stattrek.com/Help/Glossary.aspx?Target=Set"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s://stattrek.com/Help/Glossary.aspx?Target=Absolute_value"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94B46-8F57-4E54-8F6F-1581774BC3D2}"/>
              </a:ext>
            </a:extLst>
          </p:cNvPr>
          <p:cNvSpPr>
            <a:spLocks noGrp="1"/>
          </p:cNvSpPr>
          <p:nvPr>
            <p:ph type="title"/>
          </p:nvPr>
        </p:nvSpPr>
        <p:spPr>
          <a:xfrm>
            <a:off x="581192" y="702156"/>
            <a:ext cx="11029616" cy="1013800"/>
          </a:xfrm>
        </p:spPr>
        <p:txBody>
          <a:bodyPr/>
          <a:lstStyle/>
          <a:p>
            <a:r>
              <a:rPr lang="en-IN" dirty="0"/>
              <a:t>Measures of central tendency</a:t>
            </a:r>
          </a:p>
        </p:txBody>
      </p:sp>
      <p:sp>
        <p:nvSpPr>
          <p:cNvPr id="3" name="Content Placeholder 2">
            <a:extLst>
              <a:ext uri="{FF2B5EF4-FFF2-40B4-BE49-F238E27FC236}">
                <a16:creationId xmlns:a16="http://schemas.microsoft.com/office/drawing/2014/main" id="{2B336385-51BA-4914-9E85-8ECF47577935}"/>
              </a:ext>
            </a:extLst>
          </p:cNvPr>
          <p:cNvSpPr>
            <a:spLocks noGrp="1"/>
          </p:cNvSpPr>
          <p:nvPr>
            <p:ph idx="1"/>
          </p:nvPr>
        </p:nvSpPr>
        <p:spPr>
          <a:xfrm>
            <a:off x="581192" y="2309450"/>
            <a:ext cx="11029615" cy="3678303"/>
          </a:xfrm>
        </p:spPr>
        <p:txBody>
          <a:bodyPr>
            <a:noAutofit/>
          </a:bodyPr>
          <a:lstStyle/>
          <a:p>
            <a:r>
              <a:rPr lang="en-IN" sz="2400" dirty="0"/>
              <a:t>Mean - </a:t>
            </a:r>
            <a:r>
              <a:rPr lang="en-US" sz="2400" dirty="0"/>
              <a:t>The </a:t>
            </a:r>
            <a:r>
              <a:rPr lang="en-US" sz="2400" b="1" dirty="0"/>
              <a:t>mean</a:t>
            </a:r>
            <a:r>
              <a:rPr lang="en-US" sz="2400" dirty="0"/>
              <a:t> of a sample or a population is computed by adding all of the observations and dividing by the number of observations.</a:t>
            </a:r>
          </a:p>
          <a:p>
            <a:pPr marL="0" indent="0">
              <a:buNone/>
            </a:pPr>
            <a:r>
              <a:rPr lang="en-US" sz="2400" dirty="0"/>
              <a:t>Population mean = μ = ΣX / N</a:t>
            </a:r>
          </a:p>
          <a:p>
            <a:pPr marL="0" indent="0">
              <a:buNone/>
            </a:pPr>
            <a:r>
              <a:rPr lang="en-US" sz="2400" dirty="0"/>
              <a:t>Sample mean = x = </a:t>
            </a:r>
            <a:r>
              <a:rPr lang="en-US" sz="2400" dirty="0" err="1"/>
              <a:t>Σx</a:t>
            </a:r>
            <a:r>
              <a:rPr lang="en-US" sz="2400" dirty="0"/>
              <a:t> / n</a:t>
            </a:r>
          </a:p>
          <a:p>
            <a:r>
              <a:rPr lang="en-US" sz="2400" dirty="0"/>
              <a:t>Median - To find the </a:t>
            </a:r>
            <a:r>
              <a:rPr lang="en-US" sz="2400" b="1" dirty="0"/>
              <a:t>median</a:t>
            </a:r>
            <a:r>
              <a:rPr lang="en-US" sz="2400" dirty="0"/>
              <a:t>, we arrange the observations in order from smallest to largest value. If there is an odd number of observations, the median is the middle value. If there is an even number of observations, the median is the average of the two middle values.</a:t>
            </a:r>
          </a:p>
          <a:p>
            <a:r>
              <a:rPr lang="en-US" sz="2400" dirty="0"/>
              <a:t>Mode – It is just the most frequently observed values</a:t>
            </a:r>
            <a:endParaRPr lang="en-IN" sz="2400" dirty="0"/>
          </a:p>
        </p:txBody>
      </p:sp>
    </p:spTree>
    <p:extLst>
      <p:ext uri="{BB962C8B-B14F-4D97-AF65-F5344CB8AC3E}">
        <p14:creationId xmlns:p14="http://schemas.microsoft.com/office/powerpoint/2010/main" val="1829338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E49F6-D112-4A91-99A1-858942748E29}"/>
              </a:ext>
            </a:extLst>
          </p:cNvPr>
          <p:cNvSpPr>
            <a:spLocks noGrp="1"/>
          </p:cNvSpPr>
          <p:nvPr>
            <p:ph type="title"/>
          </p:nvPr>
        </p:nvSpPr>
        <p:spPr/>
        <p:txBody>
          <a:bodyPr/>
          <a:lstStyle/>
          <a:p>
            <a:r>
              <a:rPr lang="en-IN" dirty="0"/>
              <a:t>solution</a:t>
            </a:r>
          </a:p>
        </p:txBody>
      </p:sp>
      <p:sp>
        <p:nvSpPr>
          <p:cNvPr id="3" name="Content Placeholder 2">
            <a:extLst>
              <a:ext uri="{FF2B5EF4-FFF2-40B4-BE49-F238E27FC236}">
                <a16:creationId xmlns:a16="http://schemas.microsoft.com/office/drawing/2014/main" id="{D2979D70-487C-4160-94DD-7A0E65CDB3E8}"/>
              </a:ext>
            </a:extLst>
          </p:cNvPr>
          <p:cNvSpPr>
            <a:spLocks noGrp="1"/>
          </p:cNvSpPr>
          <p:nvPr>
            <p:ph idx="1"/>
          </p:nvPr>
        </p:nvSpPr>
        <p:spPr>
          <a:xfrm>
            <a:off x="581193" y="2477541"/>
            <a:ext cx="11029615" cy="3678303"/>
          </a:xfrm>
        </p:spPr>
        <p:txBody>
          <a:bodyPr>
            <a:noAutofit/>
          </a:bodyPr>
          <a:lstStyle/>
          <a:p>
            <a:pPr marL="0" indent="0">
              <a:buNone/>
            </a:pPr>
            <a:r>
              <a:rPr lang="en-US" sz="2000" dirty="0"/>
              <a:t>The correct answer is (B). First, we need to compute the sample mean.</a:t>
            </a:r>
          </a:p>
          <a:p>
            <a:pPr marL="0" indent="0">
              <a:buNone/>
            </a:pPr>
            <a:r>
              <a:rPr lang="en-US" sz="2000" dirty="0"/>
              <a:t>x = </a:t>
            </a:r>
            <a:r>
              <a:rPr lang="en-US" sz="2000" dirty="0" err="1"/>
              <a:t>Σx</a:t>
            </a:r>
            <a:r>
              <a:rPr lang="en-US" sz="2000" dirty="0"/>
              <a:t> / n = ( 1 + 3 + 5 + 7 ) / 4 = 4</a:t>
            </a:r>
          </a:p>
          <a:p>
            <a:pPr marL="0" indent="0">
              <a:buNone/>
            </a:pPr>
            <a:r>
              <a:rPr lang="en-US" sz="2000" dirty="0"/>
              <a:t>Then we plug all of the known values into formula for the standard deviation of a sample, as shown below:</a:t>
            </a:r>
          </a:p>
          <a:p>
            <a:pPr marL="0" indent="0">
              <a:buNone/>
            </a:pPr>
            <a:r>
              <a:rPr lang="en-US" sz="2000" i="1" dirty="0"/>
              <a:t>s</a:t>
            </a:r>
            <a:r>
              <a:rPr lang="en-US" sz="2000" dirty="0"/>
              <a:t> = sqrt [ Σ ( x</a:t>
            </a:r>
            <a:r>
              <a:rPr lang="en-US" sz="2000" baseline="-25000" dirty="0"/>
              <a:t>i</a:t>
            </a:r>
            <a:r>
              <a:rPr lang="en-US" sz="2000" dirty="0"/>
              <a:t> - x )</a:t>
            </a:r>
            <a:r>
              <a:rPr lang="en-US" sz="2000" baseline="30000" dirty="0"/>
              <a:t>2</a:t>
            </a:r>
            <a:r>
              <a:rPr lang="en-US" sz="2000" dirty="0"/>
              <a:t> / ( n - 1 ) ] </a:t>
            </a:r>
            <a:br>
              <a:rPr lang="en-US" sz="2000" dirty="0"/>
            </a:br>
            <a:r>
              <a:rPr lang="en-US" sz="2000" i="1" dirty="0"/>
              <a:t>s</a:t>
            </a:r>
            <a:r>
              <a:rPr lang="en-US" sz="2000" dirty="0"/>
              <a:t> = sqrt { [ ( 1 - 4 )</a:t>
            </a:r>
            <a:r>
              <a:rPr lang="en-US" sz="2000" baseline="30000" dirty="0"/>
              <a:t>2</a:t>
            </a:r>
            <a:r>
              <a:rPr lang="en-US" sz="2000" dirty="0"/>
              <a:t> + ( 3 - 4 )</a:t>
            </a:r>
            <a:r>
              <a:rPr lang="en-US" sz="2000" baseline="30000" dirty="0"/>
              <a:t>2</a:t>
            </a:r>
            <a:r>
              <a:rPr lang="en-US" sz="2000" dirty="0"/>
              <a:t> + ( 5 - 4 )</a:t>
            </a:r>
            <a:r>
              <a:rPr lang="en-US" sz="2000" baseline="30000" dirty="0"/>
              <a:t>2</a:t>
            </a:r>
            <a:r>
              <a:rPr lang="en-US" sz="2000" dirty="0"/>
              <a:t> + ( 7 - 4 )</a:t>
            </a:r>
            <a:r>
              <a:rPr lang="en-US" sz="2000" baseline="30000" dirty="0"/>
              <a:t>2</a:t>
            </a:r>
            <a:r>
              <a:rPr lang="en-US" sz="2000" dirty="0"/>
              <a:t> ] / ( 4 - 1 ) } </a:t>
            </a:r>
            <a:br>
              <a:rPr lang="en-US" sz="2000" dirty="0"/>
            </a:br>
            <a:r>
              <a:rPr lang="en-US" sz="2000" i="1" dirty="0"/>
              <a:t>s</a:t>
            </a:r>
            <a:r>
              <a:rPr lang="en-US" sz="2000" dirty="0"/>
              <a:t> = sqrt { [ ( -3 )</a:t>
            </a:r>
            <a:r>
              <a:rPr lang="en-US" sz="2000" baseline="30000" dirty="0"/>
              <a:t>2</a:t>
            </a:r>
            <a:r>
              <a:rPr lang="en-US" sz="2000" dirty="0"/>
              <a:t> + ( -1 )</a:t>
            </a:r>
            <a:r>
              <a:rPr lang="en-US" sz="2000" baseline="30000" dirty="0"/>
              <a:t>2</a:t>
            </a:r>
            <a:r>
              <a:rPr lang="en-US" sz="2000" dirty="0"/>
              <a:t> + ( 1 )</a:t>
            </a:r>
            <a:r>
              <a:rPr lang="en-US" sz="2000" baseline="30000" dirty="0"/>
              <a:t>2</a:t>
            </a:r>
            <a:r>
              <a:rPr lang="en-US" sz="2000" dirty="0"/>
              <a:t> + ( 3 )</a:t>
            </a:r>
            <a:r>
              <a:rPr lang="en-US" sz="2000" baseline="30000" dirty="0"/>
              <a:t>2</a:t>
            </a:r>
            <a:r>
              <a:rPr lang="en-US" sz="2000" dirty="0"/>
              <a:t> ] / 3 } </a:t>
            </a:r>
            <a:br>
              <a:rPr lang="en-US" sz="2000" dirty="0"/>
            </a:br>
            <a:r>
              <a:rPr lang="en-US" sz="2000" i="1" dirty="0"/>
              <a:t>s</a:t>
            </a:r>
            <a:r>
              <a:rPr lang="en-US" sz="2000" dirty="0"/>
              <a:t> = sqrt { [ 9 + 1 + 1 + 9 ] / 3 } = sqrt (20 / 3) = sqrt ( 6.67 ) = 2.58</a:t>
            </a:r>
          </a:p>
          <a:p>
            <a:pPr marL="0" indent="0">
              <a:buNone/>
            </a:pPr>
            <a:r>
              <a:rPr lang="en-US" sz="2000" b="1" dirty="0"/>
              <a:t>Note:</a:t>
            </a:r>
            <a:r>
              <a:rPr lang="en-US" sz="2000" dirty="0"/>
              <a:t> This problem asked us to estimate the standard deviation of a population, based on </a:t>
            </a:r>
            <a:r>
              <a:rPr lang="en-US" sz="2000" u="sng" dirty="0"/>
              <a:t>sample</a:t>
            </a:r>
            <a:r>
              <a:rPr lang="en-US" sz="2000" dirty="0"/>
              <a:t> data. To do this, we used (n - 1) in the denominator of the standard deviation formula. If the problem had asked us to compute the standard deviation of a population based on </a:t>
            </a:r>
            <a:r>
              <a:rPr lang="en-US" sz="2000" u="sng" dirty="0"/>
              <a:t>population</a:t>
            </a:r>
            <a:r>
              <a:rPr lang="en-US" sz="2000" dirty="0"/>
              <a:t> data, we would have used N in the denominator.</a:t>
            </a:r>
          </a:p>
        </p:txBody>
      </p:sp>
    </p:spTree>
    <p:extLst>
      <p:ext uri="{BB962C8B-B14F-4D97-AF65-F5344CB8AC3E}">
        <p14:creationId xmlns:p14="http://schemas.microsoft.com/office/powerpoint/2010/main" val="4094852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AE21E6-2857-44D2-9631-F3BC254E0642}"/>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337837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9E1188-8647-4F3F-A59F-BCFF6BF84ED1}"/>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476750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22BB5B-B3D0-4605-8E3E-C9BEE118CB1D}"/>
              </a:ext>
            </a:extLst>
          </p:cNvPr>
          <p:cNvPicPr>
            <a:picLocks noChangeAspect="1"/>
          </p:cNvPicPr>
          <p:nvPr/>
        </p:nvPicPr>
        <p:blipFill>
          <a:blip r:embed="rId2"/>
          <a:stretch>
            <a:fillRect/>
          </a:stretch>
        </p:blipFill>
        <p:spPr>
          <a:xfrm>
            <a:off x="0" y="1673"/>
            <a:ext cx="12192000" cy="6854653"/>
          </a:xfrm>
          <a:prstGeom prst="rect">
            <a:avLst/>
          </a:prstGeom>
        </p:spPr>
      </p:pic>
      <p:pic>
        <p:nvPicPr>
          <p:cNvPr id="3" name="Picture 2">
            <a:extLst>
              <a:ext uri="{FF2B5EF4-FFF2-40B4-BE49-F238E27FC236}">
                <a16:creationId xmlns:a16="http://schemas.microsoft.com/office/drawing/2014/main" id="{0DDA2A9E-7FF4-4DCF-B35B-B01952DF2436}"/>
              </a:ext>
            </a:extLst>
          </p:cNvPr>
          <p:cNvPicPr>
            <a:picLocks noChangeAspect="1"/>
          </p:cNvPicPr>
          <p:nvPr/>
        </p:nvPicPr>
        <p:blipFill>
          <a:blip r:embed="rId3"/>
          <a:stretch>
            <a:fillRect/>
          </a:stretch>
        </p:blipFill>
        <p:spPr>
          <a:xfrm>
            <a:off x="152400" y="154073"/>
            <a:ext cx="12192000" cy="6854653"/>
          </a:xfrm>
          <a:prstGeom prst="rect">
            <a:avLst/>
          </a:prstGeom>
        </p:spPr>
      </p:pic>
      <p:pic>
        <p:nvPicPr>
          <p:cNvPr id="4" name="Picture 3">
            <a:extLst>
              <a:ext uri="{FF2B5EF4-FFF2-40B4-BE49-F238E27FC236}">
                <a16:creationId xmlns:a16="http://schemas.microsoft.com/office/drawing/2014/main" id="{EC9A2D5E-9AF5-40A8-8661-A4689887DC04}"/>
              </a:ext>
            </a:extLst>
          </p:cNvPr>
          <p:cNvPicPr>
            <a:picLocks noChangeAspect="1"/>
          </p:cNvPicPr>
          <p:nvPr/>
        </p:nvPicPr>
        <p:blipFill>
          <a:blip r:embed="rId4"/>
          <a:stretch>
            <a:fillRect/>
          </a:stretch>
        </p:blipFill>
        <p:spPr>
          <a:xfrm>
            <a:off x="304800" y="306473"/>
            <a:ext cx="12192000" cy="6854653"/>
          </a:xfrm>
          <a:prstGeom prst="rect">
            <a:avLst/>
          </a:prstGeom>
        </p:spPr>
      </p:pic>
    </p:spTree>
    <p:extLst>
      <p:ext uri="{BB962C8B-B14F-4D97-AF65-F5344CB8AC3E}">
        <p14:creationId xmlns:p14="http://schemas.microsoft.com/office/powerpoint/2010/main" val="563353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BF686C-2069-4B63-A8A7-68FCD19C8B0D}"/>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6756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BE1AC1-2DAB-43F1-BF06-D0BA53B4B391}"/>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4935314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DEFED9-EA0E-4D81-80A2-13686B9315DE}"/>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3303976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5B3DBC-3D3A-4DEB-ACE9-0A67199EB5E8}"/>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9396106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2A024B-1B87-4290-93A5-D37BBD2A14B8}"/>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1301370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16370D-7A5F-449C-BCEB-26351D59A8B9}"/>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331457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54FB5-D6FE-48FD-A390-BE29CE07F85F}"/>
              </a:ext>
            </a:extLst>
          </p:cNvPr>
          <p:cNvSpPr>
            <a:spLocks noGrp="1"/>
          </p:cNvSpPr>
          <p:nvPr>
            <p:ph type="title"/>
          </p:nvPr>
        </p:nvSpPr>
        <p:spPr/>
        <p:txBody>
          <a:bodyPr/>
          <a:lstStyle/>
          <a:p>
            <a:r>
              <a:rPr lang="en-IN" dirty="0"/>
              <a:t>Quick exercise</a:t>
            </a:r>
          </a:p>
        </p:txBody>
      </p:sp>
      <p:sp>
        <p:nvSpPr>
          <p:cNvPr id="3" name="Content Placeholder 2">
            <a:extLst>
              <a:ext uri="{FF2B5EF4-FFF2-40B4-BE49-F238E27FC236}">
                <a16:creationId xmlns:a16="http://schemas.microsoft.com/office/drawing/2014/main" id="{A9C9AA5D-8DDD-4800-A3EA-E5C25974D436}"/>
              </a:ext>
            </a:extLst>
          </p:cNvPr>
          <p:cNvSpPr>
            <a:spLocks noGrp="1"/>
          </p:cNvSpPr>
          <p:nvPr>
            <p:ph idx="1"/>
          </p:nvPr>
        </p:nvSpPr>
        <p:spPr>
          <a:xfrm>
            <a:off x="581192" y="2203942"/>
            <a:ext cx="11029615" cy="3678303"/>
          </a:xfrm>
        </p:spPr>
        <p:txBody>
          <a:bodyPr/>
          <a:lstStyle/>
          <a:p>
            <a:pPr marL="0" indent="0" algn="ctr">
              <a:buNone/>
            </a:pPr>
            <a:r>
              <a:rPr lang="en-US" sz="2400" b="1" dirty="0"/>
              <a:t>Find the mean, median, mode, and range for the following list of values:</a:t>
            </a:r>
          </a:p>
          <a:p>
            <a:pPr marL="0" indent="0" algn="ctr">
              <a:buNone/>
            </a:pPr>
            <a:r>
              <a:rPr lang="en-US" sz="2400" b="1" dirty="0"/>
              <a:t>13, 18, 13, 14, 13, 16, 14, 21, 13</a:t>
            </a:r>
          </a:p>
          <a:p>
            <a:pPr marL="0" indent="0" algn="ctr">
              <a:buNone/>
            </a:pPr>
            <a:endParaRPr lang="en-US" sz="2400" b="1" dirty="0"/>
          </a:p>
          <a:p>
            <a:pPr marL="0" indent="0" algn="ctr">
              <a:buNone/>
            </a:pPr>
            <a:r>
              <a:rPr lang="en-US" sz="3600" b="1" dirty="0"/>
              <a:t>If your dataset has some missing values how will you approximate them? Mean or median?</a:t>
            </a:r>
          </a:p>
          <a:p>
            <a:endParaRPr lang="en-IN" dirty="0"/>
          </a:p>
        </p:txBody>
      </p:sp>
    </p:spTree>
    <p:extLst>
      <p:ext uri="{BB962C8B-B14F-4D97-AF65-F5344CB8AC3E}">
        <p14:creationId xmlns:p14="http://schemas.microsoft.com/office/powerpoint/2010/main" val="41673753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34BBB0-DF45-4DD0-AB08-229543D2A46E}"/>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782472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26A8C9-B29D-4334-B709-60725CD06117}"/>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328238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48097D-7612-4380-A821-E934C5A75DC2}"/>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173000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3EDF74-4AD5-4199-8DB1-B40638493FD7}"/>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41444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6A2019-92E1-4C28-BA1C-8B8BC7539669}"/>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389412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68F072-E2EC-4624-A800-9E8EB10271AD}"/>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1837062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B90DFC-33BC-4EFE-91ED-C862D5C1F14A}"/>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6092607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07F8F8-79B8-4B7C-A8A7-DA27B1AC3B55}"/>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9482779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DF00C4-56A7-4C2B-A4AD-7E083A0A8C16}"/>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7849357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AA87D9-2F00-40E6-8B7E-E678694109C4}"/>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121749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5611E-D7C5-4B9E-AA6F-D003150866EC}"/>
              </a:ext>
            </a:extLst>
          </p:cNvPr>
          <p:cNvSpPr>
            <a:spLocks noGrp="1"/>
          </p:cNvSpPr>
          <p:nvPr>
            <p:ph type="title"/>
          </p:nvPr>
        </p:nvSpPr>
        <p:spPr/>
        <p:txBody>
          <a:bodyPr>
            <a:normAutofit fontScale="90000"/>
          </a:bodyPr>
          <a:lstStyle/>
          <a:p>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The Mean vs. the Median</a:t>
            </a:r>
            <a:br>
              <a:rPr lang="en-US" dirty="0"/>
            </a:br>
            <a:endParaRPr lang="en-IN" dirty="0"/>
          </a:p>
        </p:txBody>
      </p:sp>
      <p:sp>
        <p:nvSpPr>
          <p:cNvPr id="3" name="Content Placeholder 2">
            <a:extLst>
              <a:ext uri="{FF2B5EF4-FFF2-40B4-BE49-F238E27FC236}">
                <a16:creationId xmlns:a16="http://schemas.microsoft.com/office/drawing/2014/main" id="{6980C523-99B9-4CDE-85CA-AB5E1899B4FB}"/>
              </a:ext>
            </a:extLst>
          </p:cNvPr>
          <p:cNvSpPr>
            <a:spLocks noGrp="1"/>
          </p:cNvSpPr>
          <p:nvPr>
            <p:ph idx="1"/>
          </p:nvPr>
        </p:nvSpPr>
        <p:spPr/>
        <p:txBody>
          <a:bodyPr/>
          <a:lstStyle/>
          <a:p>
            <a:r>
              <a:rPr lang="en-US" dirty="0"/>
              <a:t>As measures of central tendency, the mean and the median each have advantages and disadvantages. Some pros and cons of each measure are summarized below.</a:t>
            </a:r>
          </a:p>
          <a:p>
            <a:r>
              <a:rPr lang="en-US" dirty="0"/>
              <a:t>The median may be a better indicator of the most typical value if a set of scores has an </a:t>
            </a:r>
            <a:r>
              <a:rPr lang="en-US" b="1" dirty="0"/>
              <a:t>outlier</a:t>
            </a:r>
            <a:r>
              <a:rPr lang="en-US" dirty="0"/>
              <a:t>. An outlier is an extreme value that differs greatly from other values.</a:t>
            </a:r>
          </a:p>
          <a:p>
            <a:r>
              <a:rPr lang="en-US" dirty="0"/>
              <a:t>However, when the sample size is large and does not include outliers, the mean score usually provides a better measure of central tendency.</a:t>
            </a:r>
          </a:p>
          <a:p>
            <a:endParaRPr lang="en-IN" dirty="0"/>
          </a:p>
        </p:txBody>
      </p:sp>
    </p:spTree>
    <p:extLst>
      <p:ext uri="{BB962C8B-B14F-4D97-AF65-F5344CB8AC3E}">
        <p14:creationId xmlns:p14="http://schemas.microsoft.com/office/powerpoint/2010/main" val="4508969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0696A0-3852-4DD0-9EE3-B06F52CF251F}"/>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9500214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ED0F0D-71A7-4DD1-AF0F-6D4577B6F02A}"/>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9260892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164688-57D6-4295-A785-B9B8DCDAB107}"/>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456232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604039-401D-45F6-AB85-D588DAA69F38}"/>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4295652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84134D-36B6-4339-A07E-B6D5D013571E}"/>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8804543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946FB6-ABEF-4CC9-9D0D-7631EF08C1B6}"/>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8200093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F544D8-E40A-4F1D-B15C-7882BF6FD055}"/>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5439376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671B31-DE47-4973-B662-E4B263E1030E}"/>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59531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8E99F9-2851-4A98-AE99-DDA8AA3A6964}"/>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285029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7198E7-1FC2-49F1-A249-A56232BFD897}"/>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928981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D5A85-24E6-4DED-A0AC-8309A6BA87D8}"/>
              </a:ext>
            </a:extLst>
          </p:cNvPr>
          <p:cNvSpPr>
            <a:spLocks noGrp="1"/>
          </p:cNvSpPr>
          <p:nvPr>
            <p:ph type="title"/>
          </p:nvPr>
        </p:nvSpPr>
        <p:spPr/>
        <p:txBody>
          <a:bodyPr/>
          <a:lstStyle/>
          <a:p>
            <a:r>
              <a:rPr lang="en-IN" dirty="0"/>
              <a:t>Measures of variability</a:t>
            </a:r>
          </a:p>
        </p:txBody>
      </p:sp>
      <p:sp>
        <p:nvSpPr>
          <p:cNvPr id="3" name="Content Placeholder 2">
            <a:extLst>
              <a:ext uri="{FF2B5EF4-FFF2-40B4-BE49-F238E27FC236}">
                <a16:creationId xmlns:a16="http://schemas.microsoft.com/office/drawing/2014/main" id="{D1DEDCF0-8B42-4E35-85F7-AC9CF4948BD6}"/>
              </a:ext>
            </a:extLst>
          </p:cNvPr>
          <p:cNvSpPr>
            <a:spLocks noGrp="1"/>
          </p:cNvSpPr>
          <p:nvPr>
            <p:ph idx="1"/>
          </p:nvPr>
        </p:nvSpPr>
        <p:spPr>
          <a:xfrm>
            <a:off x="581193" y="2703010"/>
            <a:ext cx="11029615" cy="3678303"/>
          </a:xfrm>
        </p:spPr>
        <p:txBody>
          <a:bodyPr>
            <a:noAutofit/>
          </a:bodyPr>
          <a:lstStyle/>
          <a:p>
            <a:pPr marL="0" indent="0">
              <a:buNone/>
            </a:pPr>
            <a:r>
              <a:rPr lang="en-US" sz="2000" dirty="0"/>
              <a:t>Statisticians use summary measures to describe the amount of variability or spread in a set of data. The most common measures of variability are the </a:t>
            </a:r>
            <a:r>
              <a:rPr lang="en-US" sz="2000" b="1" dirty="0"/>
              <a:t>range, the interquartile range (IQR), variance, and standard deviation</a:t>
            </a:r>
            <a:r>
              <a:rPr lang="en-US" sz="2000" dirty="0"/>
              <a:t>.</a:t>
            </a:r>
          </a:p>
          <a:p>
            <a:pPr marL="0" indent="0">
              <a:buNone/>
            </a:pPr>
            <a:r>
              <a:rPr lang="en-US" sz="2400" b="1" dirty="0"/>
              <a:t>Range</a:t>
            </a:r>
          </a:p>
          <a:p>
            <a:r>
              <a:rPr lang="en-US" sz="2000" dirty="0"/>
              <a:t>The </a:t>
            </a:r>
            <a:r>
              <a:rPr lang="en-US" sz="2000" b="1" dirty="0"/>
              <a:t>range</a:t>
            </a:r>
            <a:r>
              <a:rPr lang="en-US" sz="2000" dirty="0"/>
              <a:t> is the difference between the largest and smallest values in a </a:t>
            </a:r>
            <a:r>
              <a:rPr lang="en-US" sz="2000" dirty="0">
                <a:hlinkClick r:id="rId2"/>
              </a:rPr>
              <a:t>set</a:t>
            </a:r>
            <a:r>
              <a:rPr lang="en-US" sz="2000" dirty="0"/>
              <a:t> of values.</a:t>
            </a:r>
          </a:p>
          <a:p>
            <a:r>
              <a:rPr lang="en-US" sz="2000" dirty="0"/>
              <a:t>For example, consider the following numbers: 1, 3, 4, 5, 5, 6, 7, 11. For this set of numbers, the range would be 11 - 1 or 10.</a:t>
            </a:r>
          </a:p>
          <a:p>
            <a:pPr marL="0" indent="0">
              <a:buNone/>
            </a:pPr>
            <a:r>
              <a:rPr lang="en-IN" sz="2400" b="1" dirty="0"/>
              <a:t>Interquartile Range (IQR)</a:t>
            </a:r>
          </a:p>
          <a:p>
            <a:r>
              <a:rPr lang="en-US" sz="2000" dirty="0"/>
              <a:t>The </a:t>
            </a:r>
            <a:r>
              <a:rPr lang="en-US" sz="2000" b="1" dirty="0"/>
              <a:t>interquartile range</a:t>
            </a:r>
            <a:r>
              <a:rPr lang="en-US" sz="2000" dirty="0"/>
              <a:t> (IQR) is a measure of variability, based on dividing a data set into </a:t>
            </a:r>
            <a:r>
              <a:rPr lang="en-US" sz="2000" dirty="0">
                <a:hlinkClick r:id="rId3"/>
              </a:rPr>
              <a:t>quartiles</a:t>
            </a:r>
            <a:r>
              <a:rPr lang="en-US" sz="2000" dirty="0"/>
              <a:t>.</a:t>
            </a:r>
          </a:p>
          <a:p>
            <a:r>
              <a:rPr lang="en-US" sz="2000" dirty="0"/>
              <a:t>Quartiles divide a rank-ordered data set into four equal parts. The values that divide each part are called the first, second, and third quartiles; and they are denoted by Q1, Q2, and Q3, respectively.</a:t>
            </a:r>
          </a:p>
          <a:p>
            <a:pPr marL="0" indent="0">
              <a:buNone/>
            </a:pPr>
            <a:endParaRPr lang="en-IN" sz="2000" b="1" dirty="0"/>
          </a:p>
        </p:txBody>
      </p:sp>
    </p:spTree>
    <p:extLst>
      <p:ext uri="{BB962C8B-B14F-4D97-AF65-F5344CB8AC3E}">
        <p14:creationId xmlns:p14="http://schemas.microsoft.com/office/powerpoint/2010/main" val="3126460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959459-9515-444B-9B41-5D96E6DF1000}"/>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2446970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CEB655-A526-490A-B0E8-B99A7974E698}"/>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8740197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B1855A-12DB-4686-98F9-92A53098CFA7}"/>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3348382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09E316-D843-4BF2-9B73-99BB80216517}"/>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415073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56EE9D-6214-4AC2-A193-42D3EFB09EDF}"/>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2085244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242F2C-0F69-4703-93C7-F0BD91C1C4B6}"/>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6949125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EE63CB-FF51-437F-A36C-6D944B8E5BFE}"/>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9296939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449C07-65E1-4791-9A35-3C3F03198A28}"/>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8118125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B80C14-0AA2-46E3-BB8C-CFA80DD78033}"/>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5863148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82B8BD-06BA-47FA-B72E-240D924EB2B2}"/>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691271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9E950-DA89-460D-BC3C-A625AF65BE51}"/>
              </a:ext>
            </a:extLst>
          </p:cNvPr>
          <p:cNvSpPr>
            <a:spLocks noGrp="1"/>
          </p:cNvSpPr>
          <p:nvPr>
            <p:ph type="title"/>
          </p:nvPr>
        </p:nvSpPr>
        <p:spPr/>
        <p:txBody>
          <a:bodyPr/>
          <a:lstStyle/>
          <a:p>
            <a:r>
              <a:rPr lang="en-IN" dirty="0"/>
              <a:t>IQR Continued</a:t>
            </a:r>
          </a:p>
        </p:txBody>
      </p:sp>
      <p:sp>
        <p:nvSpPr>
          <p:cNvPr id="3" name="Content Placeholder 2">
            <a:extLst>
              <a:ext uri="{FF2B5EF4-FFF2-40B4-BE49-F238E27FC236}">
                <a16:creationId xmlns:a16="http://schemas.microsoft.com/office/drawing/2014/main" id="{1F526094-6BFD-4600-A465-03441E1ED5B2}"/>
              </a:ext>
            </a:extLst>
          </p:cNvPr>
          <p:cNvSpPr>
            <a:spLocks noGrp="1"/>
          </p:cNvSpPr>
          <p:nvPr>
            <p:ph idx="1"/>
          </p:nvPr>
        </p:nvSpPr>
        <p:spPr>
          <a:xfrm>
            <a:off x="581192" y="2311401"/>
            <a:ext cx="4663908" cy="3844444"/>
          </a:xfrm>
        </p:spPr>
        <p:txBody>
          <a:bodyPr>
            <a:normAutofit/>
          </a:bodyPr>
          <a:lstStyle/>
          <a:p>
            <a:r>
              <a:rPr lang="en-US" sz="2000" dirty="0"/>
              <a:t>Q1 is the "middle" value in the </a:t>
            </a:r>
            <a:r>
              <a:rPr lang="en-US" sz="2000" i="1" dirty="0"/>
              <a:t>first</a:t>
            </a:r>
            <a:r>
              <a:rPr lang="en-US" sz="2000" dirty="0"/>
              <a:t> half of the rank-ordered data set.</a:t>
            </a:r>
          </a:p>
          <a:p>
            <a:r>
              <a:rPr lang="en-US" sz="2000" dirty="0"/>
              <a:t>Q2 is the median value in the set.</a:t>
            </a:r>
          </a:p>
          <a:p>
            <a:r>
              <a:rPr lang="en-US" sz="2000" dirty="0"/>
              <a:t>Q3 is the "middle" value in the </a:t>
            </a:r>
            <a:r>
              <a:rPr lang="en-US" sz="2000" i="1" dirty="0"/>
              <a:t>second</a:t>
            </a:r>
            <a:r>
              <a:rPr lang="en-US" sz="2000" dirty="0"/>
              <a:t> half of the rank-ordered data set.</a:t>
            </a:r>
          </a:p>
          <a:p>
            <a:r>
              <a:rPr lang="en-US" sz="2000" dirty="0"/>
              <a:t>The interquartile range is equal to Q3 minus Q1</a:t>
            </a:r>
          </a:p>
          <a:p>
            <a:endParaRPr lang="en-IN" sz="2000" dirty="0"/>
          </a:p>
        </p:txBody>
      </p:sp>
      <p:pic>
        <p:nvPicPr>
          <p:cNvPr id="5" name="Picture 4">
            <a:extLst>
              <a:ext uri="{FF2B5EF4-FFF2-40B4-BE49-F238E27FC236}">
                <a16:creationId xmlns:a16="http://schemas.microsoft.com/office/drawing/2014/main" id="{EB92B8B3-8373-4500-B18E-632A4D9756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3486" y="2030692"/>
            <a:ext cx="5319485" cy="4572000"/>
          </a:xfrm>
          <a:prstGeom prst="rect">
            <a:avLst/>
          </a:prstGeom>
        </p:spPr>
      </p:pic>
    </p:spTree>
    <p:extLst>
      <p:ext uri="{BB962C8B-B14F-4D97-AF65-F5344CB8AC3E}">
        <p14:creationId xmlns:p14="http://schemas.microsoft.com/office/powerpoint/2010/main" val="8892255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D7AE3E-DA76-43F0-92B7-341310F3160A}"/>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7636999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FD64EB-069E-48ED-8F2E-8B542C891119}"/>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5833387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37ED87-7A65-41D7-BED9-D79A5DE2B19E}"/>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0147639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23BDD1-529E-4508-81A0-D95486573546}"/>
              </a:ext>
            </a:extLst>
          </p:cNvPr>
          <p:cNvPicPr>
            <a:picLocks noChangeAspect="1"/>
          </p:cNvPicPr>
          <p:nvPr/>
        </p:nvPicPr>
        <p:blipFill>
          <a:blip r:embed="rId2"/>
          <a:stretch>
            <a:fillRect/>
          </a:stretch>
        </p:blipFill>
        <p:spPr>
          <a:xfrm>
            <a:off x="0" y="16187"/>
            <a:ext cx="12192000" cy="6854653"/>
          </a:xfrm>
          <a:prstGeom prst="rect">
            <a:avLst/>
          </a:prstGeom>
        </p:spPr>
      </p:pic>
    </p:spTree>
    <p:extLst>
      <p:ext uri="{BB962C8B-B14F-4D97-AF65-F5344CB8AC3E}">
        <p14:creationId xmlns:p14="http://schemas.microsoft.com/office/powerpoint/2010/main" val="41834566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2A5CAD-03D7-4551-BF88-E7D70FE8AD2F}"/>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8664125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E4887A-1B32-4F71-AD5C-7C95C33C496D}"/>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2421931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066349-2ABD-4478-BCD2-099B7404CB1D}"/>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293138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9FF2EC-22CD-4F10-A93D-E66DE3EA545C}"/>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2412221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842F9C-291F-4CB6-A36F-8864F7472180}"/>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5607095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9D16DF-14EE-4B3A-9902-EE013D29F0B9}"/>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334603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43C0E4-261B-473F-A69A-CE825F4424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715074"/>
            <a:ext cx="9613900" cy="5884982"/>
          </a:xfrm>
          <a:prstGeom prst="rect">
            <a:avLst/>
          </a:prstGeom>
        </p:spPr>
      </p:pic>
    </p:spTree>
    <p:extLst>
      <p:ext uri="{BB962C8B-B14F-4D97-AF65-F5344CB8AC3E}">
        <p14:creationId xmlns:p14="http://schemas.microsoft.com/office/powerpoint/2010/main" val="12930423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B954F1-1DBC-4671-A6D6-6FAA097660DB}"/>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7454238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FBA94F-9519-41C5-83A9-8AB4894A412A}"/>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1707111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7351F1-6C99-48FA-930F-C6A5A3E29EEC}"/>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9831762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8A63E2-3518-41B4-A958-BC237871B65A}"/>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0485216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7D9DF3-6C97-4EBD-ACA1-536F73C874C1}"/>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5915652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B628BC-0BE7-4A11-BEB6-4E9C591A3689}"/>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9590559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3D79F4-311A-42AD-87FE-F0AE14F4E32C}"/>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8599716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BEBBB3-FA27-4E22-9CB0-AB2316A59975}"/>
              </a:ext>
            </a:extLst>
          </p:cNvPr>
          <p:cNvPicPr>
            <a:picLocks noChangeAspect="1"/>
          </p:cNvPicPr>
          <p:nvPr/>
        </p:nvPicPr>
        <p:blipFill>
          <a:blip r:embed="rId2"/>
          <a:stretch>
            <a:fillRect/>
          </a:stretch>
        </p:blipFill>
        <p:spPr>
          <a:xfrm>
            <a:off x="0" y="1673"/>
            <a:ext cx="12192000" cy="6854653"/>
          </a:xfrm>
          <a:prstGeom prst="rect">
            <a:avLst/>
          </a:prstGeom>
          <a:ln>
            <a:solidFill>
              <a:schemeClr val="bg1"/>
            </a:solidFill>
          </a:ln>
        </p:spPr>
      </p:pic>
      <p:sp>
        <p:nvSpPr>
          <p:cNvPr id="3" name="Rectangle 2">
            <a:extLst>
              <a:ext uri="{FF2B5EF4-FFF2-40B4-BE49-F238E27FC236}">
                <a16:creationId xmlns:a16="http://schemas.microsoft.com/office/drawing/2014/main" id="{28BDB29D-37B2-45A2-8D70-D732D11B7785}"/>
              </a:ext>
            </a:extLst>
          </p:cNvPr>
          <p:cNvSpPr/>
          <p:nvPr/>
        </p:nvSpPr>
        <p:spPr>
          <a:xfrm>
            <a:off x="2931886" y="595086"/>
            <a:ext cx="5762171" cy="142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449754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E6340E-3C47-4BEA-8D1D-83C9009092EF}"/>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8654187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2E2207-4966-4973-BCF9-977348D2420B}"/>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439691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9C797-85CF-43EF-80EF-89EB04465F95}"/>
              </a:ext>
            </a:extLst>
          </p:cNvPr>
          <p:cNvSpPr>
            <a:spLocks noGrp="1"/>
          </p:cNvSpPr>
          <p:nvPr>
            <p:ph type="title"/>
          </p:nvPr>
        </p:nvSpPr>
        <p:spPr/>
        <p:txBody>
          <a:bodyPr/>
          <a:lstStyle/>
          <a:p>
            <a:r>
              <a:rPr lang="en-IN" dirty="0"/>
              <a:t>Variance</a:t>
            </a:r>
          </a:p>
        </p:txBody>
      </p:sp>
      <p:sp>
        <p:nvSpPr>
          <p:cNvPr id="3" name="Content Placeholder 2">
            <a:extLst>
              <a:ext uri="{FF2B5EF4-FFF2-40B4-BE49-F238E27FC236}">
                <a16:creationId xmlns:a16="http://schemas.microsoft.com/office/drawing/2014/main" id="{1461E537-6405-4D63-9769-0271B67FBB2E}"/>
              </a:ext>
            </a:extLst>
          </p:cNvPr>
          <p:cNvSpPr>
            <a:spLocks noGrp="1"/>
          </p:cNvSpPr>
          <p:nvPr>
            <p:ph idx="1"/>
          </p:nvPr>
        </p:nvSpPr>
        <p:spPr>
          <a:xfrm>
            <a:off x="581193" y="2370996"/>
            <a:ext cx="11029615" cy="3678303"/>
          </a:xfrm>
        </p:spPr>
        <p:txBody>
          <a:bodyPr>
            <a:noAutofit/>
          </a:bodyPr>
          <a:lstStyle/>
          <a:p>
            <a:pPr marL="0" indent="0" fontAlgn="t">
              <a:buNone/>
            </a:pPr>
            <a:endParaRPr lang="en-US" sz="2000" dirty="0"/>
          </a:p>
          <a:p>
            <a:r>
              <a:rPr lang="en-US" sz="2000" dirty="0"/>
              <a:t>In a population, </a:t>
            </a:r>
            <a:r>
              <a:rPr lang="en-US" sz="2000" b="1" dirty="0"/>
              <a:t>variance</a:t>
            </a:r>
            <a:r>
              <a:rPr lang="en-US" sz="2000" dirty="0"/>
              <a:t> is the average squared deviation from the population mean, as defined by the following formula:</a:t>
            </a:r>
          </a:p>
          <a:p>
            <a:pPr marL="0" indent="0">
              <a:buNone/>
            </a:pPr>
            <a:r>
              <a:rPr lang="en-US" sz="2000" dirty="0"/>
              <a:t>σ</a:t>
            </a:r>
            <a:r>
              <a:rPr lang="en-US" sz="2000" baseline="30000" dirty="0"/>
              <a:t>2</a:t>
            </a:r>
            <a:r>
              <a:rPr lang="en-US" sz="2000" dirty="0"/>
              <a:t> = Σ ( X</a:t>
            </a:r>
            <a:r>
              <a:rPr lang="en-US" sz="2000" baseline="-25000" dirty="0"/>
              <a:t>i</a:t>
            </a:r>
            <a:r>
              <a:rPr lang="en-US" sz="2000" dirty="0"/>
              <a:t> - μ )</a:t>
            </a:r>
            <a:r>
              <a:rPr lang="en-US" sz="2000" baseline="30000" dirty="0"/>
              <a:t>2</a:t>
            </a:r>
            <a:r>
              <a:rPr lang="en-US" sz="2000" dirty="0"/>
              <a:t> / N</a:t>
            </a:r>
          </a:p>
          <a:p>
            <a:r>
              <a:rPr lang="en-US" sz="2000" dirty="0"/>
              <a:t>where σ</a:t>
            </a:r>
            <a:r>
              <a:rPr lang="en-US" sz="2000" baseline="30000" dirty="0"/>
              <a:t>2</a:t>
            </a:r>
            <a:r>
              <a:rPr lang="en-US" sz="2000" dirty="0"/>
              <a:t> is the population variance, μ is the population mean, X</a:t>
            </a:r>
            <a:r>
              <a:rPr lang="en-US" sz="2000" baseline="-25000" dirty="0"/>
              <a:t>i</a:t>
            </a:r>
            <a:r>
              <a:rPr lang="en-US" sz="2000" dirty="0"/>
              <a:t> is the </a:t>
            </a:r>
            <a:r>
              <a:rPr lang="en-US" sz="2000" i="1" dirty="0" err="1"/>
              <a:t>i</a:t>
            </a:r>
            <a:r>
              <a:rPr lang="en-US" sz="2000" dirty="0" err="1"/>
              <a:t>th</a:t>
            </a:r>
            <a:r>
              <a:rPr lang="en-US" sz="2000" dirty="0"/>
              <a:t> element from the population, and N is the number of elements in the population.</a:t>
            </a:r>
          </a:p>
          <a:p>
            <a:r>
              <a:rPr lang="en-US" sz="2000" dirty="0"/>
              <a:t>Observations from a simple random sample can be used to estimate the variance of a population. For this purpose, sample variance is defined by slightly different formula, and uses a slightly different notation:</a:t>
            </a:r>
          </a:p>
          <a:p>
            <a:pPr marL="0" indent="0">
              <a:buNone/>
            </a:pPr>
            <a:r>
              <a:rPr lang="en-US" sz="2000" i="1" dirty="0"/>
              <a:t>s</a:t>
            </a:r>
            <a:r>
              <a:rPr lang="en-US" sz="2000" baseline="30000" dirty="0"/>
              <a:t>2</a:t>
            </a:r>
            <a:r>
              <a:rPr lang="en-US" sz="2000" dirty="0"/>
              <a:t> = Σ ( x</a:t>
            </a:r>
            <a:r>
              <a:rPr lang="en-US" sz="2000" baseline="-25000" dirty="0"/>
              <a:t>i</a:t>
            </a:r>
            <a:r>
              <a:rPr lang="en-US" sz="2000" dirty="0"/>
              <a:t> - x )</a:t>
            </a:r>
            <a:r>
              <a:rPr lang="en-US" sz="2000" baseline="30000" dirty="0"/>
              <a:t>2</a:t>
            </a:r>
            <a:r>
              <a:rPr lang="en-US" sz="2000" dirty="0"/>
              <a:t> / ( n – 1 )</a:t>
            </a:r>
          </a:p>
          <a:p>
            <a:r>
              <a:rPr lang="en-US" sz="2000" dirty="0"/>
              <a:t>where </a:t>
            </a:r>
            <a:r>
              <a:rPr lang="en-US" sz="2000" i="1" dirty="0"/>
              <a:t>s</a:t>
            </a:r>
            <a:r>
              <a:rPr lang="en-US" sz="2000" baseline="30000" dirty="0"/>
              <a:t>2</a:t>
            </a:r>
            <a:r>
              <a:rPr lang="en-US" sz="2000" dirty="0"/>
              <a:t> is the sample variance, x is the sample mean, x</a:t>
            </a:r>
            <a:r>
              <a:rPr lang="en-US" sz="2000" baseline="-25000" dirty="0"/>
              <a:t>i</a:t>
            </a:r>
            <a:r>
              <a:rPr lang="en-US" sz="2000" dirty="0"/>
              <a:t> is the </a:t>
            </a:r>
            <a:r>
              <a:rPr lang="en-US" sz="2000" i="1" dirty="0" err="1"/>
              <a:t>i</a:t>
            </a:r>
            <a:r>
              <a:rPr lang="en-US" sz="2000" dirty="0" err="1"/>
              <a:t>th</a:t>
            </a:r>
            <a:r>
              <a:rPr lang="en-US" sz="2000" dirty="0"/>
              <a:t> element from the sample, and n is the number of elements in the sample.</a:t>
            </a:r>
          </a:p>
          <a:p>
            <a:endParaRPr lang="en-IN" sz="2000" dirty="0"/>
          </a:p>
        </p:txBody>
      </p:sp>
    </p:spTree>
    <p:extLst>
      <p:ext uri="{BB962C8B-B14F-4D97-AF65-F5344CB8AC3E}">
        <p14:creationId xmlns:p14="http://schemas.microsoft.com/office/powerpoint/2010/main" val="30221937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BE3882-DCDC-4AD3-8605-19B59E74F620}"/>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1133610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5152E9-314C-436C-89F0-3C60C6D5DAA0}"/>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268372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5E3799-6D22-4C6D-97C7-43112B8A2229}"/>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9787913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63A742-BC1F-4BAE-B115-1E3F578E9B92}"/>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569888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115C30-95E1-4FDB-9852-6CF33199DB45}"/>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9078634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67E2D6-DE50-455E-8A67-6920A5F5F54F}"/>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886165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7A33E6-4FB7-4852-A456-5A8373B87B91}"/>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9613547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104B58-8F09-4FE4-B640-52E9E126AFAF}"/>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5173617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C82D7C-9E3C-4D90-B069-1948F4F3D377}"/>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2948386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F4500F-639E-47E4-AE2C-3396356B5D99}"/>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419579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01862-8296-4746-8424-1BE05B925ED9}"/>
              </a:ext>
            </a:extLst>
          </p:cNvPr>
          <p:cNvSpPr>
            <a:spLocks noGrp="1"/>
          </p:cNvSpPr>
          <p:nvPr>
            <p:ph type="title"/>
          </p:nvPr>
        </p:nvSpPr>
        <p:spPr/>
        <p:txBody>
          <a:bodyPr/>
          <a:lstStyle/>
          <a:p>
            <a:r>
              <a:rPr lang="en-IN" dirty="0"/>
              <a:t>Standard deviation</a:t>
            </a:r>
          </a:p>
        </p:txBody>
      </p:sp>
      <p:sp>
        <p:nvSpPr>
          <p:cNvPr id="3" name="Content Placeholder 2">
            <a:extLst>
              <a:ext uri="{FF2B5EF4-FFF2-40B4-BE49-F238E27FC236}">
                <a16:creationId xmlns:a16="http://schemas.microsoft.com/office/drawing/2014/main" id="{AD47009F-F070-4C98-AB26-64EEFCA70F4C}"/>
              </a:ext>
            </a:extLst>
          </p:cNvPr>
          <p:cNvSpPr>
            <a:spLocks noGrp="1"/>
          </p:cNvSpPr>
          <p:nvPr>
            <p:ph idx="1"/>
          </p:nvPr>
        </p:nvSpPr>
        <p:spPr>
          <a:xfrm>
            <a:off x="581192" y="2574196"/>
            <a:ext cx="11029615" cy="3678303"/>
          </a:xfrm>
        </p:spPr>
        <p:txBody>
          <a:bodyPr>
            <a:noAutofit/>
          </a:bodyPr>
          <a:lstStyle/>
          <a:p>
            <a:r>
              <a:rPr lang="en-US" sz="2000" dirty="0"/>
              <a:t>The </a:t>
            </a:r>
            <a:r>
              <a:rPr lang="en-US" sz="2000" b="1" dirty="0"/>
              <a:t>standard deviation</a:t>
            </a:r>
            <a:r>
              <a:rPr lang="en-US" sz="2000" dirty="0"/>
              <a:t> is the square root of the variance. Thus, the standard deviation of a population is:</a:t>
            </a:r>
          </a:p>
          <a:p>
            <a:pPr marL="0" indent="0">
              <a:buNone/>
            </a:pPr>
            <a:r>
              <a:rPr lang="en-US" sz="2000" dirty="0"/>
              <a:t>σ = sqrt [ σ</a:t>
            </a:r>
            <a:r>
              <a:rPr lang="en-US" sz="2000" baseline="30000" dirty="0"/>
              <a:t>2</a:t>
            </a:r>
            <a:r>
              <a:rPr lang="en-US" sz="2000" dirty="0"/>
              <a:t> ] = sqrt [ Σ ( X</a:t>
            </a:r>
            <a:r>
              <a:rPr lang="en-US" sz="2000" baseline="-25000" dirty="0"/>
              <a:t>i</a:t>
            </a:r>
            <a:r>
              <a:rPr lang="en-US" sz="2000" dirty="0"/>
              <a:t> - μ )</a:t>
            </a:r>
            <a:r>
              <a:rPr lang="en-US" sz="2000" baseline="30000" dirty="0"/>
              <a:t>2</a:t>
            </a:r>
            <a:r>
              <a:rPr lang="en-US" sz="2000" dirty="0"/>
              <a:t> / N ]</a:t>
            </a:r>
          </a:p>
          <a:p>
            <a:r>
              <a:rPr lang="en-US" sz="2000" dirty="0"/>
              <a:t>where σ is the population standard deviation, μ is the population mean, X</a:t>
            </a:r>
            <a:r>
              <a:rPr lang="en-US" sz="2000" baseline="-25000" dirty="0"/>
              <a:t>i</a:t>
            </a:r>
            <a:r>
              <a:rPr lang="en-US" sz="2000" dirty="0"/>
              <a:t> is the </a:t>
            </a:r>
            <a:r>
              <a:rPr lang="en-US" sz="2000" i="1" dirty="0" err="1"/>
              <a:t>i</a:t>
            </a:r>
            <a:r>
              <a:rPr lang="en-US" sz="2000" dirty="0" err="1"/>
              <a:t>th</a:t>
            </a:r>
            <a:r>
              <a:rPr lang="en-US" sz="2000" dirty="0"/>
              <a:t> element from the population, and N is the number of elements in the population.</a:t>
            </a:r>
          </a:p>
          <a:p>
            <a:r>
              <a:rPr lang="en-US" sz="2000" dirty="0"/>
              <a:t>Statisticians often use simple random samples to estimate the standard deviation of a population, based on sample data. Given a simple random sample, the best estimate of the standard deviation of a population is:</a:t>
            </a:r>
          </a:p>
          <a:p>
            <a:pPr marL="0" indent="0">
              <a:buNone/>
            </a:pPr>
            <a:r>
              <a:rPr lang="en-US" sz="2000" i="1" dirty="0"/>
              <a:t>s</a:t>
            </a:r>
            <a:r>
              <a:rPr lang="en-US" sz="2000" dirty="0"/>
              <a:t> = sqrt [ s</a:t>
            </a:r>
            <a:r>
              <a:rPr lang="en-US" sz="2000" baseline="30000" dirty="0"/>
              <a:t>2</a:t>
            </a:r>
            <a:r>
              <a:rPr lang="en-US" sz="2000" dirty="0"/>
              <a:t> ] = sqrt [ Σ ( x</a:t>
            </a:r>
            <a:r>
              <a:rPr lang="en-US" sz="2000" baseline="-25000" dirty="0"/>
              <a:t>i</a:t>
            </a:r>
            <a:r>
              <a:rPr lang="en-US" sz="2000" dirty="0"/>
              <a:t> - x )</a:t>
            </a:r>
            <a:r>
              <a:rPr lang="en-US" sz="2000" baseline="30000" dirty="0"/>
              <a:t>2</a:t>
            </a:r>
            <a:r>
              <a:rPr lang="en-US" sz="2000" dirty="0"/>
              <a:t> / ( n - 1 ) ]</a:t>
            </a:r>
          </a:p>
          <a:p>
            <a:r>
              <a:rPr lang="en-US" sz="2000" dirty="0"/>
              <a:t>where </a:t>
            </a:r>
            <a:r>
              <a:rPr lang="en-US" sz="2000" i="1" dirty="0"/>
              <a:t>s</a:t>
            </a:r>
            <a:r>
              <a:rPr lang="en-US" sz="2000" dirty="0"/>
              <a:t> is the sample standard deviation, x is the sample mean, x</a:t>
            </a:r>
            <a:r>
              <a:rPr lang="en-US" sz="2000" baseline="-25000" dirty="0"/>
              <a:t>i</a:t>
            </a:r>
            <a:r>
              <a:rPr lang="en-US" sz="2000" dirty="0"/>
              <a:t> is the </a:t>
            </a:r>
            <a:r>
              <a:rPr lang="en-US" sz="2000" i="1" dirty="0" err="1"/>
              <a:t>i</a:t>
            </a:r>
            <a:r>
              <a:rPr lang="en-US" sz="2000" dirty="0" err="1"/>
              <a:t>th</a:t>
            </a:r>
            <a:r>
              <a:rPr lang="en-US" sz="2000" dirty="0"/>
              <a:t> element from the sample, and n is the number of elements in the sample.</a:t>
            </a:r>
          </a:p>
          <a:p>
            <a:endParaRPr lang="en-IN" sz="2000" dirty="0"/>
          </a:p>
        </p:txBody>
      </p:sp>
    </p:spTree>
    <p:extLst>
      <p:ext uri="{BB962C8B-B14F-4D97-AF65-F5344CB8AC3E}">
        <p14:creationId xmlns:p14="http://schemas.microsoft.com/office/powerpoint/2010/main" val="38810973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A1C19E-3E81-4A1B-B55F-2C90051E63B4}"/>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2586026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E0E6F4-CB3A-4B2F-89C7-19056B08CD28}"/>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6353584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95128-7B09-4484-868D-5C6688FD0CCE}"/>
              </a:ext>
            </a:extLst>
          </p:cNvPr>
          <p:cNvSpPr>
            <a:spLocks noGrp="1"/>
          </p:cNvSpPr>
          <p:nvPr>
            <p:ph type="title"/>
          </p:nvPr>
        </p:nvSpPr>
        <p:spPr/>
        <p:txBody>
          <a:bodyPr/>
          <a:lstStyle/>
          <a:p>
            <a:r>
              <a:rPr lang="en-IN" dirty="0"/>
              <a:t>Test your understanding</a:t>
            </a:r>
          </a:p>
        </p:txBody>
      </p:sp>
      <p:sp>
        <p:nvSpPr>
          <p:cNvPr id="3" name="Content Placeholder 2">
            <a:extLst>
              <a:ext uri="{FF2B5EF4-FFF2-40B4-BE49-F238E27FC236}">
                <a16:creationId xmlns:a16="http://schemas.microsoft.com/office/drawing/2014/main" id="{D7410247-65EF-472D-A7F5-C77C696F27E7}"/>
              </a:ext>
            </a:extLst>
          </p:cNvPr>
          <p:cNvSpPr>
            <a:spLocks noGrp="1"/>
          </p:cNvSpPr>
          <p:nvPr>
            <p:ph idx="1"/>
          </p:nvPr>
        </p:nvSpPr>
        <p:spPr>
          <a:xfrm>
            <a:off x="581193" y="2477541"/>
            <a:ext cx="11029615" cy="3678303"/>
          </a:xfrm>
        </p:spPr>
        <p:txBody>
          <a:bodyPr>
            <a:noAutofit/>
          </a:bodyPr>
          <a:lstStyle/>
          <a:p>
            <a:pPr marL="0" indent="0">
              <a:buNone/>
            </a:pPr>
            <a:endParaRPr lang="en-US" sz="2000" dirty="0"/>
          </a:p>
          <a:p>
            <a:pPr marL="0" indent="0">
              <a:buNone/>
            </a:pPr>
            <a:r>
              <a:rPr lang="en-US" sz="2000" dirty="0"/>
              <a:t>A national consumer magazine reported the following correlations.</a:t>
            </a:r>
          </a:p>
          <a:p>
            <a:r>
              <a:rPr lang="en-US" sz="2000" dirty="0"/>
              <a:t>The correlation between car weight and car reliability is -0.30.</a:t>
            </a:r>
          </a:p>
          <a:p>
            <a:r>
              <a:rPr lang="en-US" sz="2000" dirty="0"/>
              <a:t>The correlation between car weight and annual maintenance cost is 0.20.</a:t>
            </a:r>
          </a:p>
          <a:p>
            <a:r>
              <a:rPr lang="en-US" sz="2000" dirty="0"/>
              <a:t>Which of the following statements are true?</a:t>
            </a:r>
          </a:p>
          <a:p>
            <a:pPr marL="0" indent="0">
              <a:buNone/>
            </a:pPr>
            <a:r>
              <a:rPr lang="en-US" sz="2000" dirty="0"/>
              <a:t>I. Heavier cars tend to be less reliable. </a:t>
            </a:r>
            <a:br>
              <a:rPr lang="en-US" sz="2000" dirty="0"/>
            </a:br>
            <a:r>
              <a:rPr lang="en-US" sz="2000" dirty="0"/>
              <a:t>II. Heavier cars tend to cost more to maintain. </a:t>
            </a:r>
            <a:br>
              <a:rPr lang="en-US" sz="2000" dirty="0"/>
            </a:br>
            <a:r>
              <a:rPr lang="en-US" sz="2000" dirty="0"/>
              <a:t>III. Car weight is related more strongly to reliability than to maintenance cost.</a:t>
            </a:r>
          </a:p>
          <a:p>
            <a:pPr marL="0" indent="0">
              <a:buNone/>
            </a:pPr>
            <a:r>
              <a:rPr lang="en-US" sz="2000" dirty="0"/>
              <a:t>(A) I only </a:t>
            </a:r>
            <a:br>
              <a:rPr lang="en-US" sz="2000" dirty="0"/>
            </a:br>
            <a:r>
              <a:rPr lang="en-US" sz="2000" dirty="0"/>
              <a:t>(B) II only </a:t>
            </a:r>
            <a:br>
              <a:rPr lang="en-US" sz="2000" dirty="0"/>
            </a:br>
            <a:r>
              <a:rPr lang="en-US" sz="2000" dirty="0"/>
              <a:t>(C) III only </a:t>
            </a:r>
            <a:br>
              <a:rPr lang="en-US" sz="2000" dirty="0"/>
            </a:br>
            <a:r>
              <a:rPr lang="en-US" sz="2000" dirty="0"/>
              <a:t>(D) I and II only </a:t>
            </a:r>
            <a:br>
              <a:rPr lang="en-US" sz="2000" dirty="0"/>
            </a:br>
            <a:r>
              <a:rPr lang="en-US" sz="2000" dirty="0"/>
              <a:t>(E) I, II, and III</a:t>
            </a:r>
          </a:p>
          <a:p>
            <a:endParaRPr lang="en-IN" sz="2000" dirty="0"/>
          </a:p>
        </p:txBody>
      </p:sp>
    </p:spTree>
    <p:extLst>
      <p:ext uri="{BB962C8B-B14F-4D97-AF65-F5344CB8AC3E}">
        <p14:creationId xmlns:p14="http://schemas.microsoft.com/office/powerpoint/2010/main" val="3686181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0C439-B2EF-47FF-BEFB-284890AA84AF}"/>
              </a:ext>
            </a:extLst>
          </p:cNvPr>
          <p:cNvSpPr>
            <a:spLocks noGrp="1"/>
          </p:cNvSpPr>
          <p:nvPr>
            <p:ph type="title"/>
          </p:nvPr>
        </p:nvSpPr>
        <p:spPr/>
        <p:txBody>
          <a:bodyPr/>
          <a:lstStyle/>
          <a:p>
            <a:r>
              <a:rPr lang="en-IN" dirty="0"/>
              <a:t>solution</a:t>
            </a:r>
          </a:p>
        </p:txBody>
      </p:sp>
      <p:sp>
        <p:nvSpPr>
          <p:cNvPr id="3" name="Content Placeholder 2">
            <a:extLst>
              <a:ext uri="{FF2B5EF4-FFF2-40B4-BE49-F238E27FC236}">
                <a16:creationId xmlns:a16="http://schemas.microsoft.com/office/drawing/2014/main" id="{32CEF8CD-7B65-4572-A427-2B4EF2D43BD8}"/>
              </a:ext>
            </a:extLst>
          </p:cNvPr>
          <p:cNvSpPr>
            <a:spLocks noGrp="1"/>
          </p:cNvSpPr>
          <p:nvPr>
            <p:ph idx="1"/>
          </p:nvPr>
        </p:nvSpPr>
        <p:spPr>
          <a:xfrm>
            <a:off x="581192" y="2599596"/>
            <a:ext cx="11029615" cy="3678303"/>
          </a:xfrm>
        </p:spPr>
        <p:txBody>
          <a:bodyPr>
            <a:noAutofit/>
          </a:bodyPr>
          <a:lstStyle/>
          <a:p>
            <a:r>
              <a:rPr lang="en-US" sz="2400" dirty="0"/>
              <a:t>The correct answer is (E). The correlation between car weight and reliability is negative. This means that reliability tends to decrease as car weight increases. The correlation between car weight and maintenance cost is positive. This means that maintenance costs tend to increase as car weight increases.</a:t>
            </a:r>
          </a:p>
          <a:p>
            <a:r>
              <a:rPr lang="en-US" sz="2400" dirty="0"/>
              <a:t>The strength of a relationship between two variables is indicated by the </a:t>
            </a:r>
            <a:r>
              <a:rPr lang="en-US" sz="2400" dirty="0">
                <a:hlinkClick r:id="rId2"/>
              </a:rPr>
              <a:t>absolute value</a:t>
            </a:r>
            <a:r>
              <a:rPr lang="en-US" sz="2400" dirty="0"/>
              <a:t> of the correlation coefficient. The correlation between car weight and reliability has an absolute value of 0.30. The correlation between car weight and maintenance cost has an absolute value of 0.20. Therefore, the relationship between car weight and reliability is stronger than the relationship between car weight and maintenance cost.</a:t>
            </a:r>
          </a:p>
          <a:p>
            <a:endParaRPr lang="en-IN" sz="2400" dirty="0"/>
          </a:p>
        </p:txBody>
      </p:sp>
    </p:spTree>
    <p:extLst>
      <p:ext uri="{BB962C8B-B14F-4D97-AF65-F5344CB8AC3E}">
        <p14:creationId xmlns:p14="http://schemas.microsoft.com/office/powerpoint/2010/main" val="27443574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B8AE2-71C2-4119-98C2-0B170ABE0164}"/>
              </a:ext>
            </a:extLst>
          </p:cNvPr>
          <p:cNvSpPr>
            <a:spLocks noGrp="1"/>
          </p:cNvSpPr>
          <p:nvPr>
            <p:ph type="title"/>
          </p:nvPr>
        </p:nvSpPr>
        <p:spPr/>
        <p:txBody>
          <a:bodyPr/>
          <a:lstStyle/>
          <a:p>
            <a:r>
              <a:rPr lang="en-IN" dirty="0"/>
              <a:t>Test your understanding</a:t>
            </a:r>
          </a:p>
        </p:txBody>
      </p:sp>
      <p:sp>
        <p:nvSpPr>
          <p:cNvPr id="3" name="Content Placeholder 2">
            <a:extLst>
              <a:ext uri="{FF2B5EF4-FFF2-40B4-BE49-F238E27FC236}">
                <a16:creationId xmlns:a16="http://schemas.microsoft.com/office/drawing/2014/main" id="{630FEB59-11A7-4354-8C3D-59B593629751}"/>
              </a:ext>
            </a:extLst>
          </p:cNvPr>
          <p:cNvSpPr>
            <a:spLocks noGrp="1"/>
          </p:cNvSpPr>
          <p:nvPr>
            <p:ph idx="1"/>
          </p:nvPr>
        </p:nvSpPr>
        <p:spPr/>
        <p:txBody>
          <a:bodyPr>
            <a:normAutofit/>
          </a:bodyPr>
          <a:lstStyle/>
          <a:p>
            <a:r>
              <a:rPr lang="en-US" sz="2800" dirty="0"/>
              <a:t>A simple random sample consists of four observations: {1, 3, 5, 7}. Based on these sample observations, what is the best estimate of the standard deviation of the population?</a:t>
            </a:r>
          </a:p>
          <a:p>
            <a:pPr marL="0" indent="0">
              <a:buNone/>
            </a:pPr>
            <a:r>
              <a:rPr lang="en-US" sz="2800" dirty="0"/>
              <a:t>(A) 2 </a:t>
            </a:r>
            <a:br>
              <a:rPr lang="en-US" sz="2800" dirty="0"/>
            </a:br>
            <a:r>
              <a:rPr lang="en-US" sz="2800" dirty="0"/>
              <a:t>(B) 2.58 </a:t>
            </a:r>
            <a:br>
              <a:rPr lang="en-US" sz="2800" dirty="0"/>
            </a:br>
            <a:r>
              <a:rPr lang="en-US" sz="2800" dirty="0"/>
              <a:t>(C) 6 </a:t>
            </a:r>
            <a:br>
              <a:rPr lang="en-US" sz="2800" dirty="0"/>
            </a:br>
            <a:r>
              <a:rPr lang="en-US" sz="2800" dirty="0"/>
              <a:t>(D) 6.67 </a:t>
            </a:r>
            <a:br>
              <a:rPr lang="en-US" sz="2800" dirty="0"/>
            </a:br>
            <a:r>
              <a:rPr lang="en-US" sz="2800" dirty="0"/>
              <a:t>(E) None of the above</a:t>
            </a:r>
          </a:p>
        </p:txBody>
      </p:sp>
    </p:spTree>
    <p:extLst>
      <p:ext uri="{BB962C8B-B14F-4D97-AF65-F5344CB8AC3E}">
        <p14:creationId xmlns:p14="http://schemas.microsoft.com/office/powerpoint/2010/main" val="3256832334"/>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docProps/app.xml><?xml version="1.0" encoding="utf-8"?>
<Properties xmlns="http://schemas.openxmlformats.org/officeDocument/2006/extended-properties" xmlns:vt="http://schemas.openxmlformats.org/officeDocument/2006/docPropsVTypes">
  <Template>Dividend</Template>
  <TotalTime>2481</TotalTime>
  <Words>1463</Words>
  <Application>Microsoft Office PowerPoint</Application>
  <PresentationFormat>Widescreen</PresentationFormat>
  <Paragraphs>63</Paragraphs>
  <Slides>83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83</vt:i4>
      </vt:variant>
    </vt:vector>
  </HeadingPairs>
  <TitlesOfParts>
    <vt:vector size="87" baseType="lpstr">
      <vt:lpstr>Abadi</vt:lpstr>
      <vt:lpstr>Gill Sans MT</vt:lpstr>
      <vt:lpstr>Wingdings 2</vt:lpstr>
      <vt:lpstr>Dividend</vt:lpstr>
      <vt:lpstr>Measures of central tendency</vt:lpstr>
      <vt:lpstr>Quick exercise</vt:lpstr>
      <vt:lpstr>     The Mean vs. the Median </vt:lpstr>
      <vt:lpstr>Measures of variability</vt:lpstr>
      <vt:lpstr>IQR Continued</vt:lpstr>
      <vt:lpstr>PowerPoint Presentation</vt:lpstr>
      <vt:lpstr>Variance</vt:lpstr>
      <vt:lpstr>Standard deviation</vt:lpstr>
      <vt:lpstr>Test your understanding</vt:lpstr>
      <vt:lpstr>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 your understanding</vt:lpstr>
      <vt:lpstr>solution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is statistics important</dc:title>
  <dc:creator>Sreemanto Kesh</dc:creator>
  <cp:lastModifiedBy>Kesh, Sreemanta</cp:lastModifiedBy>
  <cp:revision>47</cp:revision>
  <dcterms:created xsi:type="dcterms:W3CDTF">2019-06-13T17:07:06Z</dcterms:created>
  <dcterms:modified xsi:type="dcterms:W3CDTF">2020-11-24T06:26:17Z</dcterms:modified>
</cp:coreProperties>
</file>